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onstantia"/>
              </a:rPr>
              <a:t>Для перемещения страницы щёлкните мышью</a:t>
            </a: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42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43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44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10BF96-4C24-49F7-81D5-CAAEF15526CF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717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D4E856E-AA46-4652-89BE-99D8A737DC2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02D1117-17D1-4534-83CE-5FC2321ECD0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D9C90D-3A1D-41CE-97BC-7169AA5BBE8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CA4265-16EE-4300-8E97-209C95CC213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40D83B-ABFB-4D87-A361-217B5918646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F72318-C550-4A45-9D02-AB49C8D6D47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B07EFDA-5D2F-45CF-AC50-1AC2F294877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AAB06A7-F1B5-46C8-AE0A-3F2E250A565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CEFA6DC-7052-45A7-B282-291A9D9AC9E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A947E2F-58B8-4FFE-B689-0B816E81063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35E324-9DB7-4963-AE90-B3DCE9B6E40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30556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B003DB-3ED6-4C82-864D-123467C7712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7DEAA8-5DE0-46B8-B244-347088D3080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3B6452-59A9-4E54-9F22-B783BF982EA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7C5786C-32D9-4289-ACED-9AD96921701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F369A28-255A-4601-AE44-66CF764C54C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FCDA0C4-6C13-4B7F-956B-17CF1EA6B27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6B60A4-C6B1-4256-80D3-65B43FD1D21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6BBC222-C786-44B3-ABDA-91500D04BF1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0F380F7-96E3-4918-A344-FC4E58D2FDA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34CE530-4755-4DEA-BE53-EA9124DF56F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08B5F65-8573-48B3-99F6-E451260FD62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C77C36C-1BF2-48C8-8E5D-3F969951560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BF7134C-A86A-4F4C-8964-37314821FA2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2A7D8D-394E-4FD7-B7B1-0E56065A6F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30556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FAEF216-217A-462C-A4D3-C74990C3624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AEAF85E-C8D1-4753-8EF0-AE049E90D6B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8CC6DF8-C3F4-43D7-977C-CB82035A37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58798C4-0314-491F-B0C0-E7CB52B967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CECDCF8-3F2E-46FD-AC79-CB604D9A955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ECF1973-7EF7-4089-B174-853C50AC691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9A17582-0CBF-415D-8454-27A171B1640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D88227-D8FA-4E21-8491-4443C1CB157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ABE01F4-FBE8-4CD7-855F-3E566BD2082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30556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75888B-0B7B-4669-9224-1834A076254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75BD85-5AAF-427D-B3CB-0483418DC1E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3F1CB5-262E-4D32-8123-90EF3DCDB10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69E0FC-F5A0-43FC-A558-CF6CD091B16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 tx="0" ty="0" sx="64772" sy="64772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onstantia"/>
              </a:endParaRPr>
            </a:p>
          </p:txBody>
        </p:sp>
        <p:sp>
          <p:nvSpPr>
            <p:cNvPr id="4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onstantia"/>
              </a:endParaRPr>
            </a:p>
          </p:txBody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bIns="0" anchor="b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5000" b="0" strike="noStrike" spc="-1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lang="ru-RU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35C75"/>
                </a:solidFill>
                <a:latin typeface="Constantia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F88657-3527-471A-A1F6-C9EA9E247582}" type="slidenum">
              <a:rPr lang="ru-RU" sz="1200" b="0" strike="noStrike" spc="-1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 tx="0" ty="0" sx="64772" sy="64772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7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grpSp>
        <p:nvGrpSpPr>
          <p:cNvPr id="48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onstantia"/>
              </a:endParaRPr>
            </a:p>
          </p:txBody>
        </p:sp>
        <p:sp>
          <p:nvSpPr>
            <p:cNvPr id="50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onstantia"/>
              </a:endParaRPr>
            </a:p>
          </p:txBody>
        </p:sp>
      </p:grpSp>
      <p:sp>
        <p:nvSpPr>
          <p:cNvPr id="51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35C75"/>
                </a:solidFill>
                <a:latin typeface="Constantia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5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sldNum" idx="6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D2D3A6B-22C9-4A22-9A79-C256AA6D2D32}" type="slidenum">
              <a:rPr lang="ru-RU" sz="1200" b="0" strike="noStrike" spc="-1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onstantia"/>
              </a:rPr>
              <a:t>Для правки текста заглавия щёлкните мышью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 tx="0" ty="0" sx="64772" sy="64772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3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grpSp>
        <p:nvGrpSpPr>
          <p:cNvPr id="94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95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onstantia"/>
              </a:endParaRPr>
            </a:p>
          </p:txBody>
        </p:sp>
        <p:sp>
          <p:nvSpPr>
            <p:cNvPr id="96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onstantia"/>
              </a:endParaRPr>
            </a:p>
          </p:txBody>
        </p:sp>
      </p:grp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5000" b="0" strike="noStrike" spc="-1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lang="ru-RU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Образец текста</a:t>
            </a:r>
          </a:p>
          <a:p>
            <a:pPr marL="640080" lvl="1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000000"/>
                </a:solidFill>
                <a:latin typeface="Constantia"/>
              </a:rPr>
              <a:t>Второй уровень</a:t>
            </a:r>
          </a:p>
          <a:p>
            <a:pPr marL="914400" lvl="2" indent="-24696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Третий уровень</a:t>
            </a:r>
          </a:p>
          <a:p>
            <a:pPr marL="1188720" lvl="3" indent="-21024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ru-RU" sz="1800" b="0" strike="noStrike" spc="-1">
                <a:solidFill>
                  <a:srgbClr val="000000"/>
                </a:solidFill>
                <a:latin typeface="Constantia"/>
              </a:rPr>
              <a:t>Четвертый уровень</a:t>
            </a:r>
          </a:p>
          <a:p>
            <a:pPr marL="1463040" lvl="4" indent="-21024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ru-RU" sz="1800" b="0" strike="noStrike" spc="-1">
                <a:solidFill>
                  <a:srgbClr val="000000"/>
                </a:solidFill>
                <a:latin typeface="Constantia"/>
              </a:rPr>
              <a:t>Пятый уровень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48320" y="1920240"/>
            <a:ext cx="4038120" cy="4434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Образец текста</a:t>
            </a:r>
          </a:p>
          <a:p>
            <a:pPr marL="640080" lvl="1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000000"/>
                </a:solidFill>
                <a:latin typeface="Constantia"/>
              </a:rPr>
              <a:t>Второй уровень</a:t>
            </a:r>
          </a:p>
          <a:p>
            <a:pPr marL="914400" lvl="2" indent="-24696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Третий уровень</a:t>
            </a:r>
          </a:p>
          <a:p>
            <a:pPr marL="1188720" lvl="3" indent="-21024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ru-RU" sz="1800" b="0" strike="noStrike" spc="-1">
                <a:solidFill>
                  <a:srgbClr val="000000"/>
                </a:solidFill>
                <a:latin typeface="Constantia"/>
              </a:rPr>
              <a:t>Четвертый уровень</a:t>
            </a:r>
          </a:p>
          <a:p>
            <a:pPr marL="1463040" lvl="4" indent="-21024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ru-RU" sz="1800" b="0" strike="noStrike" spc="-1">
                <a:solidFill>
                  <a:srgbClr val="000000"/>
                </a:solidFill>
                <a:latin typeface="Constantia"/>
              </a:rPr>
              <a:t>Пятый уровень</a:t>
            </a:r>
          </a:p>
        </p:txBody>
      </p:sp>
      <p:sp>
        <p:nvSpPr>
          <p:cNvPr id="100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35C75"/>
                </a:solidFill>
                <a:latin typeface="Constantia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ftr" idx="8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2" name="PlaceHolder 6"/>
          <p:cNvSpPr>
            <a:spLocks noGrp="1"/>
          </p:cNvSpPr>
          <p:nvPr>
            <p:ph type="sldNum" idx="9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00A8CC2-51D2-48E9-8C70-595F804C1645}" type="slidenum">
              <a:rPr lang="ru-RU" sz="1200" b="0" strike="noStrike" spc="-1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/>
          <p:nvPr/>
        </p:nvPicPr>
        <p:blipFill>
          <a:blip r:embed="rId3"/>
          <a:stretch/>
        </p:blipFill>
        <p:spPr>
          <a:xfrm>
            <a:off x="0" y="-99360"/>
            <a:ext cx="9323280" cy="6857640"/>
          </a:xfrm>
          <a:prstGeom prst="rect">
            <a:avLst/>
          </a:prstGeom>
          <a:ln w="0">
            <a:noFill/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46840" y="4797000"/>
            <a:ext cx="8489160" cy="1656000"/>
          </a:xfrm>
          <a:prstGeom prst="rect">
            <a:avLst/>
          </a:prstGeom>
          <a:gradFill rotWithShape="0">
            <a:gsLst>
              <a:gs pos="0">
                <a:srgbClr val="008890"/>
              </a:gs>
              <a:gs pos="100000">
                <a:srgbClr val="B0F3F8"/>
              </a:gs>
            </a:gsLst>
            <a:path path="circle">
              <a:fillToRect l="50000" t="100000" r="50000"/>
            </a:path>
          </a:gradFill>
          <a:ln w="9360">
            <a:solidFill>
              <a:srgbClr val="069BA2"/>
            </a:solidFill>
            <a:round/>
          </a:ln>
          <a:effectLst>
            <a:outerShdw blurRad="57240" dist="38160" dir="5400000" rotWithShape="0">
              <a:srgbClr val="FFFFFF">
                <a:alpha val="48000"/>
              </a:srgbClr>
            </a:outerShdw>
          </a:effectLst>
        </p:spPr>
        <p:txBody>
          <a:bodyPr lIns="0" rIns="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600" b="1" i="1" strike="noStrike" spc="-1">
                <a:solidFill>
                  <a:srgbClr val="FFFF00"/>
                </a:solidFill>
                <a:latin typeface="Times New Roman"/>
              </a:rPr>
              <a:t>ГКОУ ВО «Санаторная школа-интернат  г. Вязники для детей, </a:t>
            </a:r>
            <a:r>
              <a:rPr sz="3600"/>
              <a:t/>
            </a:r>
            <a:br>
              <a:rPr sz="3600"/>
            </a:br>
            <a:r>
              <a:rPr lang="ru-RU" sz="3600" b="1" i="1" strike="noStrike" spc="-1">
                <a:solidFill>
                  <a:srgbClr val="FFFF00"/>
                </a:solidFill>
                <a:latin typeface="Times New Roman"/>
              </a:rPr>
              <a:t>нуждающихся в длительном лечении»</a:t>
            </a:r>
            <a:endParaRPr lang="ru-RU" sz="3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79640" y="1052640"/>
            <a:ext cx="8784720" cy="5544360"/>
          </a:xfrm>
          <a:prstGeom prst="rect">
            <a:avLst/>
          </a:prstGeom>
          <a:gradFill rotWithShape="0">
            <a:gsLst>
              <a:gs pos="0">
                <a:srgbClr val="8BE9F1"/>
              </a:gs>
              <a:gs pos="100000">
                <a:srgbClr val="F7FDFF"/>
              </a:gs>
            </a:gsLst>
            <a:path path="circle">
              <a:fillToRect l="50000" t="100000" r="50000"/>
            </a:path>
          </a:gradFill>
          <a:ln w="38160">
            <a:solidFill>
              <a:srgbClr val="4FCEFF"/>
            </a:solidFill>
            <a:round/>
          </a:ln>
          <a:effectLst>
            <a:outerShdw blurRad="57240" dist="38160" dir="5400000" rotWithShape="0">
              <a:srgbClr val="FFFFFF">
                <a:alpha val="48000"/>
              </a:srgbClr>
            </a:outerShdw>
          </a:effectLst>
        </p:spPr>
        <p:txBody>
          <a:bodyPr lIns="0" rIns="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Организация питания, разработка меню и технологических карт в школе-интернате проводится в соответствии с </a:t>
            </a:r>
            <a:r>
              <a:rPr sz="4400"/>
              <a:t/>
            </a:r>
            <a:br>
              <a:rPr sz="4400"/>
            </a:br>
            <a:r>
              <a:rPr lang="ru-RU" sz="4400" b="0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СанПиН 2.3./2.4.3590-20 «Санитарно-эпидемиологические требования к организации общественного питания»</a:t>
            </a:r>
            <a:endParaRPr lang="ru-RU" sz="44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 dir="r"/>
      </p:transition>
    </mc:Choice>
    <mc:Fallback xmlns:p15="http://schemas.microsoft.com/office/powerpoint/2012/main" xmlns="">
      <p:transition>
        <p:pull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1917000"/>
            <a:ext cx="3178440" cy="3960000"/>
          </a:xfrm>
          <a:prstGeom prst="rect">
            <a:avLst/>
          </a:prstGeom>
          <a:gradFill rotWithShape="0">
            <a:gsLst>
              <a:gs pos="0">
                <a:srgbClr val="008890"/>
              </a:gs>
              <a:gs pos="100000">
                <a:srgbClr val="B0F3F8"/>
              </a:gs>
            </a:gsLst>
            <a:path path="circle">
              <a:fillToRect l="50000" t="100000" r="50000"/>
            </a:path>
          </a:gradFill>
          <a:ln w="28440">
            <a:solidFill>
              <a:srgbClr val="4FCEFF"/>
            </a:solidFill>
            <a:round/>
          </a:ln>
          <a:effectLst>
            <a:outerShdw blurRad="57240" dist="38160" dir="5400000" rotWithShape="0">
              <a:srgbClr val="FFFFFF">
                <a:alpha val="48000"/>
              </a:srgbClr>
            </a:outerShdw>
          </a:effectLst>
        </p:spPr>
        <p:txBody>
          <a:bodyPr lIns="0" rIns="0" bIns="0"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800" b="1" i="1" strike="noStrike" spc="-1">
                <a:solidFill>
                  <a:srgbClr val="04617B"/>
                </a:solidFill>
                <a:latin typeface="Times New Roman"/>
              </a:rPr>
              <a:t>Технологическая карта </a:t>
            </a:r>
            <a:r>
              <a:rPr sz="2800"/>
              <a:t/>
            </a:r>
            <a:br>
              <a:rPr sz="2800"/>
            </a:br>
            <a:r>
              <a:rPr lang="ru-RU" sz="2800" b="0" strike="noStrike" spc="-1">
                <a:solidFill>
                  <a:srgbClr val="04617B"/>
                </a:solidFill>
                <a:latin typeface="Times New Roman"/>
              </a:rPr>
              <a:t>одного из любимых нашими детьми блюд для завтрака </a:t>
            </a:r>
            <a:r>
              <a:rPr sz="2800"/>
              <a:t/>
            </a:r>
            <a:br>
              <a:rPr sz="2800"/>
            </a:br>
            <a:endParaRPr lang="ru-RU" sz="28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9" name="Picture 2"/>
          <p:cNvPicPr/>
          <p:nvPr/>
        </p:nvPicPr>
        <p:blipFill>
          <a:blip r:embed="rId2"/>
          <a:stretch/>
        </p:blipFill>
        <p:spPr>
          <a:xfrm>
            <a:off x="3852000" y="789480"/>
            <a:ext cx="4896360" cy="5734800"/>
          </a:xfrm>
          <a:prstGeom prst="rect">
            <a:avLst/>
          </a:prstGeom>
          <a:ln>
            <a:solidFill>
              <a:srgbClr val="069BA2"/>
            </a:solidFill>
            <a:round/>
          </a:ln>
          <a:effectLst>
            <a:outerShdw blurRad="57240" dist="3816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 dir="r"/>
      </p:transition>
    </mc:Choice>
    <mc:Fallback xmlns:p15="http://schemas.microsoft.com/office/powerpoint/2012/main" xmlns="">
      <p:transition>
        <p:pull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67640" y="836640"/>
            <a:ext cx="8229240" cy="1439640"/>
          </a:xfrm>
          <a:prstGeom prst="rect">
            <a:avLst/>
          </a:prstGeom>
          <a:gradFill rotWithShape="0">
            <a:gsLst>
              <a:gs pos="0">
                <a:srgbClr val="008890"/>
              </a:gs>
              <a:gs pos="100000">
                <a:srgbClr val="B0F3F8"/>
              </a:gs>
            </a:gsLst>
            <a:path path="circle">
              <a:fillToRect l="50000" t="100000" r="50000"/>
            </a:path>
          </a:gradFill>
          <a:ln w="9360">
            <a:solidFill>
              <a:srgbClr val="069BA2"/>
            </a:solidFill>
            <a:round/>
          </a:ln>
          <a:effectLst>
            <a:outerShdw blurRad="57240" dist="38160" dir="5400000" rotWithShape="0">
              <a:srgbClr val="FFFFFF">
                <a:alpha val="48000"/>
              </a:srgbClr>
            </a:outerShdw>
          </a:effectLst>
        </p:spPr>
        <p:txBody>
          <a:bodyPr lIns="0" tIns="45000" rIns="0" bIns="0"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Для приготовления творожной запеканки</a:t>
            </a:r>
            <a:r>
              <a:rPr sz="2400"/>
              <a:t/>
            </a:r>
            <a:br>
              <a:rPr sz="2400"/>
            </a:b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 подготовлены продукты, тщательно смешаны все ингредиенты.</a:t>
            </a:r>
            <a:endParaRPr lang="ru-RU" sz="2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1" name="Picture 2" descr="E:\-5260311919796016244_121.jpg"/>
          <p:cNvPicPr/>
          <p:nvPr/>
        </p:nvPicPr>
        <p:blipFill>
          <a:blip r:embed="rId2"/>
          <a:stretch/>
        </p:blipFill>
        <p:spPr>
          <a:xfrm>
            <a:off x="4646160" y="2421000"/>
            <a:ext cx="4032000" cy="4248000"/>
          </a:xfrm>
          <a:prstGeom prst="rect">
            <a:avLst/>
          </a:prstGeom>
          <a:ln w="38100">
            <a:solidFill>
              <a:srgbClr val="009DD9">
                <a:lumMod val="60000"/>
                <a:lumOff val="40000"/>
              </a:srgbClr>
            </a:solidFill>
            <a:round/>
          </a:ln>
        </p:spPr>
      </p:pic>
      <p:pic>
        <p:nvPicPr>
          <p:cNvPr id="152" name="Picture 3" descr="E:\photo_5260311919796016242_y.jpg"/>
          <p:cNvPicPr/>
          <p:nvPr/>
        </p:nvPicPr>
        <p:blipFill>
          <a:blip r:embed="rId3"/>
          <a:stretch/>
        </p:blipFill>
        <p:spPr>
          <a:xfrm>
            <a:off x="467640" y="2421000"/>
            <a:ext cx="4032000" cy="4248000"/>
          </a:xfrm>
          <a:prstGeom prst="rect">
            <a:avLst/>
          </a:prstGeom>
          <a:ln w="28575">
            <a:solidFill>
              <a:srgbClr val="009DD9">
                <a:lumMod val="60000"/>
                <a:lumOff val="40000"/>
              </a:srgb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 dir="r"/>
      </p:transition>
    </mc:Choice>
    <mc:Fallback xmlns:p15="http://schemas.microsoft.com/office/powerpoint/2012/main" xmlns="">
      <p:transition>
        <p:pull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67640" y="692640"/>
            <a:ext cx="8229240" cy="1142640"/>
          </a:xfrm>
          <a:prstGeom prst="rect">
            <a:avLst/>
          </a:prstGeom>
          <a:gradFill rotWithShape="0">
            <a:gsLst>
              <a:gs pos="0">
                <a:srgbClr val="008890"/>
              </a:gs>
              <a:gs pos="100000">
                <a:srgbClr val="B0F3F8"/>
              </a:gs>
            </a:gsLst>
            <a:path path="circle">
              <a:fillToRect l="50000" t="100000" r="50000"/>
            </a:path>
          </a:gradFill>
          <a:ln w="9360">
            <a:solidFill>
              <a:srgbClr val="069BA2"/>
            </a:solidFill>
            <a:round/>
          </a:ln>
          <a:effectLst>
            <a:outerShdw blurRad="57240" dist="38160" dir="5400000" rotWithShape="0">
              <a:srgbClr val="FFFFFF">
                <a:alpha val="48000"/>
              </a:srgbClr>
            </a:outerShdw>
          </a:effectLst>
        </p:spPr>
        <p:txBody>
          <a:bodyPr lIns="0" tIns="45000" rIns="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Готовая творожная смесь</a:t>
            </a:r>
            <a:r>
              <a:rPr sz="2400"/>
              <a:t/>
            </a:r>
            <a:br>
              <a:rPr sz="2400"/>
            </a:b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 выкладывается в смазанные сливочным маслом формы и выпекается в жарочном шкафу</a:t>
            </a:r>
            <a:endParaRPr lang="ru-RU" sz="2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4" name="Picture 2" descr="E:\photo_5260311919796016250_y.jpg"/>
          <p:cNvPicPr/>
          <p:nvPr/>
        </p:nvPicPr>
        <p:blipFill>
          <a:blip r:embed="rId2"/>
          <a:stretch/>
        </p:blipFill>
        <p:spPr>
          <a:xfrm>
            <a:off x="467640" y="1989000"/>
            <a:ext cx="3960000" cy="4320000"/>
          </a:xfrm>
          <a:prstGeom prst="rect">
            <a:avLst/>
          </a:prstGeom>
          <a:ln w="28575">
            <a:solidFill>
              <a:srgbClr val="009DD9">
                <a:lumMod val="60000"/>
                <a:lumOff val="40000"/>
              </a:srgbClr>
            </a:solidFill>
            <a:round/>
          </a:ln>
        </p:spPr>
      </p:pic>
      <p:pic>
        <p:nvPicPr>
          <p:cNvPr id="155" name="Picture 3" descr="E:\photo_5260311919796016251_y.jpg"/>
          <p:cNvPicPr/>
          <p:nvPr/>
        </p:nvPicPr>
        <p:blipFill>
          <a:blip r:embed="rId3"/>
          <a:stretch/>
        </p:blipFill>
        <p:spPr>
          <a:xfrm>
            <a:off x="4716000" y="1989000"/>
            <a:ext cx="3960000" cy="4320000"/>
          </a:xfrm>
          <a:prstGeom prst="rect">
            <a:avLst/>
          </a:prstGeom>
          <a:ln w="38100">
            <a:solidFill>
              <a:srgbClr val="009DD9">
                <a:lumMod val="60000"/>
                <a:lumOff val="40000"/>
              </a:srgb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 dir="r"/>
      </p:transition>
    </mc:Choice>
    <mc:Fallback xmlns:p15="http://schemas.microsoft.com/office/powerpoint/2012/main" xmlns="">
      <p:transition>
        <p:pull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67640" y="692640"/>
            <a:ext cx="8229240" cy="1142640"/>
          </a:xfrm>
          <a:prstGeom prst="rect">
            <a:avLst/>
          </a:prstGeom>
          <a:gradFill rotWithShape="0">
            <a:gsLst>
              <a:gs pos="0">
                <a:srgbClr val="008890"/>
              </a:gs>
              <a:gs pos="100000">
                <a:srgbClr val="B0F3F8"/>
              </a:gs>
            </a:gsLst>
            <a:path path="circle">
              <a:fillToRect l="50000" t="100000" r="50000"/>
            </a:path>
          </a:gradFill>
          <a:ln w="9360">
            <a:solidFill>
              <a:srgbClr val="069BA2"/>
            </a:solidFill>
            <a:round/>
          </a:ln>
          <a:effectLst>
            <a:outerShdw blurRad="57240" dist="38160" dir="5400000" rotWithShape="0">
              <a:srgbClr val="FFFFFF">
                <a:alpha val="48000"/>
              </a:srgbClr>
            </a:outerShdw>
          </a:effectLst>
        </p:spPr>
        <p:txBody>
          <a:bodyPr lIns="0" tIns="45000" rIns="0" bIns="0"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i="1" strike="noStrike" spc="-1">
                <a:solidFill>
                  <a:srgbClr val="0070C0"/>
                </a:solidFill>
                <a:latin typeface="Times New Roman"/>
              </a:rPr>
              <a:t>Готовая творожная запеканка разрезается на порции и подается со сгущенным молоком.</a:t>
            </a:r>
            <a:endParaRPr lang="ru-RU" sz="2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7" name="Picture 3"/>
          <p:cNvPicPr/>
          <p:nvPr/>
        </p:nvPicPr>
        <p:blipFill>
          <a:blip r:embed="rId2"/>
          <a:stretch/>
        </p:blipFill>
        <p:spPr>
          <a:xfrm>
            <a:off x="4788000" y="1987200"/>
            <a:ext cx="4038120" cy="4319280"/>
          </a:xfrm>
          <a:prstGeom prst="rect">
            <a:avLst/>
          </a:prstGeom>
          <a:ln w="28575">
            <a:solidFill>
              <a:srgbClr val="009DD9">
                <a:lumMod val="60000"/>
                <a:lumOff val="40000"/>
              </a:srgbClr>
            </a:solidFill>
            <a:miter/>
          </a:ln>
        </p:spPr>
      </p:pic>
      <p:pic>
        <p:nvPicPr>
          <p:cNvPr id="158" name="Picture 2" descr="E:\photo_5260311919796016253_y.jpg"/>
          <p:cNvPicPr/>
          <p:nvPr/>
        </p:nvPicPr>
        <p:blipFill>
          <a:blip r:embed="rId3"/>
          <a:stretch/>
        </p:blipFill>
        <p:spPr>
          <a:xfrm>
            <a:off x="323640" y="1989000"/>
            <a:ext cx="4032000" cy="4320000"/>
          </a:xfrm>
          <a:prstGeom prst="rect">
            <a:avLst/>
          </a:prstGeom>
          <a:ln w="28575">
            <a:solidFill>
              <a:srgbClr val="009DD9">
                <a:lumMod val="60000"/>
                <a:lumOff val="40000"/>
              </a:srgb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 dir="r"/>
      </p:transition>
    </mc:Choice>
    <mc:Fallback xmlns:p15="http://schemas.microsoft.com/office/powerpoint/2012/main" xmlns="">
      <p:transition>
        <p:pull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907640" y="980640"/>
            <a:ext cx="5688360" cy="863640"/>
          </a:xfrm>
          <a:prstGeom prst="rect">
            <a:avLst/>
          </a:prstGeom>
          <a:gradFill rotWithShape="0">
            <a:gsLst>
              <a:gs pos="0">
                <a:srgbClr val="008890"/>
              </a:gs>
              <a:gs pos="100000">
                <a:srgbClr val="B0F3F8"/>
              </a:gs>
            </a:gsLst>
            <a:path path="circle">
              <a:fillToRect l="50000" t="100000" r="50000"/>
            </a:path>
          </a:gradFill>
          <a:ln w="9360">
            <a:solidFill>
              <a:srgbClr val="069BA2"/>
            </a:solidFill>
            <a:round/>
          </a:ln>
          <a:effectLst>
            <a:outerShdw blurRad="57240" dist="38160" dir="5400000" rotWithShape="0">
              <a:srgbClr val="FFFFFF">
                <a:alpha val="48000"/>
              </a:srgbClr>
            </a:outerShdw>
          </a:effectLst>
        </p:spPr>
        <p:txBody>
          <a:bodyPr lIns="0" tIns="45000" rIns="0" bIns="0"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1" i="1" strike="noStrike" spc="-1">
                <a:solidFill>
                  <a:srgbClr val="0070C0"/>
                </a:solidFill>
                <a:latin typeface="Times New Roman"/>
              </a:rPr>
              <a:t>Приятного аппетита!</a:t>
            </a:r>
            <a:endParaRPr lang="ru-RU" sz="32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60" name="Picture 2"/>
          <p:cNvPicPr/>
          <p:nvPr/>
        </p:nvPicPr>
        <p:blipFill>
          <a:blip r:embed="rId2"/>
          <a:stretch/>
        </p:blipFill>
        <p:spPr>
          <a:xfrm>
            <a:off x="457200" y="2637000"/>
            <a:ext cx="4038120" cy="3024000"/>
          </a:xfrm>
          <a:prstGeom prst="rect">
            <a:avLst/>
          </a:prstGeom>
          <a:ln>
            <a:solidFill>
              <a:srgbClr val="009DD9">
                <a:lumMod val="60000"/>
                <a:lumOff val="40000"/>
              </a:srgbClr>
            </a:solidFill>
            <a:round/>
          </a:ln>
          <a:effectLst>
            <a:outerShdw blurRad="57240" dist="3816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p:spPr>
      </p:pic>
      <p:pic>
        <p:nvPicPr>
          <p:cNvPr id="161" name="Picture 3"/>
          <p:cNvPicPr/>
          <p:nvPr/>
        </p:nvPicPr>
        <p:blipFill>
          <a:blip r:embed="rId3"/>
          <a:stretch/>
        </p:blipFill>
        <p:spPr>
          <a:xfrm>
            <a:off x="4648320" y="2623320"/>
            <a:ext cx="4038120" cy="3028680"/>
          </a:xfrm>
          <a:prstGeom prst="rect">
            <a:avLst/>
          </a:prstGeom>
          <a:ln>
            <a:solidFill>
              <a:srgbClr val="009DD9">
                <a:lumMod val="60000"/>
                <a:lumOff val="40000"/>
              </a:srgbClr>
            </a:solidFill>
            <a:round/>
          </a:ln>
          <a:effectLst>
            <a:outerShdw blurRad="57240" dist="3816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 dir="r"/>
      </p:transition>
    </mc:Choice>
    <mc:Fallback xmlns:p15="http://schemas.microsoft.com/office/powerpoint/2012/main" xmlns="">
      <p:transition>
        <p:pull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835640" y="1845000"/>
            <a:ext cx="5688360" cy="2736000"/>
          </a:xfrm>
          <a:prstGeom prst="rect">
            <a:avLst/>
          </a:prstGeom>
          <a:gradFill rotWithShape="0">
            <a:gsLst>
              <a:gs pos="0">
                <a:srgbClr val="008890"/>
              </a:gs>
              <a:gs pos="100000">
                <a:srgbClr val="B0F3F8"/>
              </a:gs>
            </a:gsLst>
            <a:path path="circle">
              <a:fillToRect l="50000" t="100000" r="50000"/>
            </a:path>
          </a:gradFill>
          <a:ln w="9360">
            <a:solidFill>
              <a:srgbClr val="069BA2"/>
            </a:solidFill>
            <a:round/>
          </a:ln>
          <a:effectLst>
            <a:outerShdw blurRad="57240" dist="38160" dir="5400000" rotWithShape="0">
              <a:srgbClr val="FFFFFF">
                <a:alpha val="48000"/>
              </a:srgbClr>
            </a:outerShdw>
          </a:effectLst>
        </p:spPr>
        <p:txBody>
          <a:bodyPr lIns="0" rIns="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000" b="0" strike="noStrike" spc="-1">
                <a:solidFill>
                  <a:srgbClr val="04617B"/>
                </a:solidFill>
                <a:latin typeface="Times New Roman"/>
              </a:rPr>
              <a:t>Спасибо</a:t>
            </a:r>
            <a:r>
              <a:rPr sz="5000"/>
              <a:t/>
            </a:r>
            <a:br>
              <a:rPr sz="5000"/>
            </a:br>
            <a:r>
              <a:rPr lang="ru-RU" sz="5000" b="0" strike="noStrike" spc="-1">
                <a:solidFill>
                  <a:srgbClr val="04617B"/>
                </a:solidFill>
                <a:latin typeface="Times New Roman"/>
              </a:rPr>
              <a:t> за </a:t>
            </a:r>
            <a:r>
              <a:rPr sz="5000"/>
              <a:t/>
            </a:r>
            <a:br>
              <a:rPr sz="5000"/>
            </a:br>
            <a:r>
              <a:rPr lang="ru-RU" sz="5000" b="0" strike="noStrike" spc="-1">
                <a:solidFill>
                  <a:srgbClr val="04617B"/>
                </a:solidFill>
                <a:latin typeface="Times New Roman"/>
              </a:rPr>
              <a:t>внимание!</a:t>
            </a:r>
            <a:endParaRPr lang="ru-RU" sz="50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 dir="r"/>
      </p:transition>
    </mc:Choice>
    <mc:Fallback xmlns:p15="http://schemas.microsoft.com/office/powerpoint/2012/main" xmlns="">
      <p:transition>
        <p:pull dir="r"/>
      </p:transition>
    </mc:Fallback>
  </mc:AlternateContent>
</p:sld>
</file>

<file path=ppt/theme/theme1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52</Words>
  <Application>Microsoft Office PowerPoint</Application>
  <PresentationFormat>Экран (4:3)</PresentationFormat>
  <Paragraphs>10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Поток</vt:lpstr>
      <vt:lpstr>Поток</vt:lpstr>
      <vt:lpstr>Поток</vt:lpstr>
      <vt:lpstr>ГКОУ ВО «Санаторная школа-интернат  г. Вязники для детей,  нуждающихся в длительном лечении»</vt:lpstr>
      <vt:lpstr>Организация питания, разработка меню и технологических карт в школе-интернате проводится в соответствии с  СанПиН 2.3./2.4.3590-20 «Санитарно-эпидемиологические требования к организации общественного питания»</vt:lpstr>
      <vt:lpstr>Технологическая карта  одного из любимых нашими детьми блюд для завтрака  </vt:lpstr>
      <vt:lpstr>Для приготовления творожной запеканки  подготовлены продукты, тщательно смешаны все ингредиенты.</vt:lpstr>
      <vt:lpstr>Готовая творожная смесь  выкладывается в смазанные сливочным маслом формы и выпекается в жарочном шкафу</vt:lpstr>
      <vt:lpstr>Готовая творожная запеканка разрезается на порции и подается со сгущенным молоком.</vt:lpstr>
      <vt:lpstr>Приятного аппетита!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Ирина Александровна</cp:lastModifiedBy>
  <cp:revision>16</cp:revision>
  <dcterms:created xsi:type="dcterms:W3CDTF">2024-04-18T08:55:08Z</dcterms:created>
  <dcterms:modified xsi:type="dcterms:W3CDTF">2024-04-19T12:30:04Z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8</vt:i4>
  </property>
</Properties>
</file>