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4" r:id="rId5"/>
    <p:sldId id="271" r:id="rId6"/>
    <p:sldId id="272" r:id="rId7"/>
    <p:sldId id="259" r:id="rId8"/>
    <p:sldId id="273" r:id="rId9"/>
    <p:sldId id="277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96" y="20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ctrTitle"/>
          </p:nvPr>
        </p:nvSpPr>
        <p:spPr bwMode="auto"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</a:bodyPr>
          <a:lstStyle>
            <a:lvl1pPr algn="r">
              <a:spcBef>
                <a:spcPts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533400" y="3228536"/>
            <a:ext cx="7854696" cy="1752599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914400"/>
            <a:ext cx="2057400" cy="521176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914400"/>
            <a:ext cx="6019800" cy="52117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</a:bodyPr>
          <a:lstStyle>
            <a:lvl1pPr algn="l">
              <a:spcBef>
                <a:spcPts val="0"/>
              </a:spcBef>
              <a:buNone/>
              <a:defRPr lang="en-US" sz="5600" b="1" cap="none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305800" cy="1143000"/>
          </a:xfrm>
        </p:spPr>
        <p:txBody>
          <a:bodyPr vert="horz" tIns="45720" bIns="0" anchor="b">
            <a:normAutofit/>
          </a:bodyPr>
          <a:lstStyle>
            <a:lvl1pPr algn="l">
              <a:spcBef>
                <a:spcPts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514351"/>
            <a:ext cx="2743200" cy="1162050"/>
          </a:xfrm>
        </p:spPr>
        <p:txBody>
          <a:bodyPr lIns="0" anchor="b">
            <a:noAutofit/>
          </a:bodyPr>
          <a:lstStyle>
            <a:lvl1pPr algn="l">
              <a:spcBef>
                <a:spcPts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>
            <a:spLocks noGrp="1"/>
          </p:cNvSpPr>
          <p:nvPr>
            <p:ph type="body" idx="2"/>
          </p:nvPr>
        </p:nvSpPr>
        <p:spPr bwMode="auto"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8"/>
          <p:cNvSpPr/>
          <p:nvPr/>
        </p:nvSpPr>
        <p:spPr bwMode="auto"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ый треугольник 11"/>
          <p:cNvSpPr/>
          <p:nvPr/>
        </p:nvSpPr>
        <p:spPr bwMode="auto"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idx="1"/>
          </p:nvPr>
        </p:nvSpPr>
        <p:spPr bwMode="auto"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873180-CD59-492C-81EE-C67C499DAF66}" type="datetimeFigureOut">
              <a:rPr lang="ru-RU"/>
              <a:t>19.11.2024</a:t>
            </a:fld>
            <a:endParaRPr lang="ru-RU"/>
          </a:p>
        </p:txBody>
      </p:sp>
      <p:sp>
        <p:nvSpPr>
          <p:cNvPr id="9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BB0C36-9913-4E8D-8F95-E8446CABC713}" type="slidenum">
              <a:rPr lang="ru-RU"/>
              <a:t>‹#›</a:t>
            </a:fld>
            <a:endParaRPr lang="ru-RU"/>
          </a:p>
        </p:txBody>
      </p:sp>
      <p:grpSp>
        <p:nvGrpSpPr>
          <p:cNvPr id="11" name="Группа 1"/>
          <p:cNvGrpSpPr/>
          <p:nvPr/>
        </p:nvGrpSpPr>
        <p:grpSpPr bwMode="auto"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1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1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5000" b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0"/>
        </a:spcBef>
        <a:buClr>
          <a:schemeClr val="accent3"/>
        </a:buClr>
        <a:buSzPct val="9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>
        <a:spcBef>
          <a:spcPts val="0"/>
        </a:spcBef>
        <a:buClr>
          <a:schemeClr val="accent1"/>
        </a:buClr>
        <a:buSzPct val="8500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>
        <a:spcBef>
          <a:spcPts val="0"/>
        </a:spcBef>
        <a:buClr>
          <a:schemeClr val="accent2"/>
        </a:buClr>
        <a:buSzPct val="7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>
        <a:spcBef>
          <a:spcPts val="0"/>
        </a:spcBef>
        <a:buClr>
          <a:schemeClr val="accent3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>
        <a:spcBef>
          <a:spcPts val="0"/>
        </a:spcBef>
        <a:buClr>
          <a:schemeClr val="accent4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>
        <a:spcBef>
          <a:spcPts val="0"/>
        </a:spcBef>
        <a:buClr>
          <a:schemeClr val="accent5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>
        <a:spcBef>
          <a:spcPts val="0"/>
        </a:spcBef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>
        <a:spcBef>
          <a:spcPts val="0"/>
        </a:spcBef>
        <a:buClr>
          <a:schemeClr val="tx2"/>
        </a:buClr>
        <a:buFontTx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-17174416" y="116632"/>
            <a:ext cx="10009112" cy="26642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i="1"/>
              <a:t>Организация профориентационной работы с воспитанниками школы – интерната в рамках новой модели профориентации (в соответствии с письмом от 01.06.2023 г. № АБ-2324/05 «О внедрении Единой модели </a:t>
            </a:r>
            <a:r>
              <a:rPr lang="ru-RU" sz="3600" i="1"/>
              <a:t>профессиональной ориентации»)</a:t>
            </a: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467544" y="2204864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Организация профориентационной работы с воспитанниками школы – интерната в рамках новой модели профориентации (в соответствии с письмом от 01.06.2023 г. № АБ-2324/05 «О внедрении Единой модели профессиональной ориентации</a:t>
            </a:r>
            <a:r>
              <a:rPr lang="ru-RU" sz="2800" dirty="0" smtClean="0"/>
              <a:t>»)</a:t>
            </a:r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r>
              <a:rPr lang="ru-RU" sz="1600" dirty="0" smtClean="0"/>
              <a:t>                                                                              Социальный педагог Нефедова О.Б.</a:t>
            </a:r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Направление «Дополнительное образование»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направления включает в себя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выбор 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посещение ознакомительных занятий в рамках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с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учетом склонностей и образовательных потребностей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None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Кружки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школы (всего посещает 113 человек):</a:t>
            </a:r>
          </a:p>
          <a:p>
            <a:pPr marL="0" lvl="0" indent="0">
              <a:buClr>
                <a:srgbClr val="0BD0D9"/>
              </a:buClr>
              <a:buNone/>
              <a:defRPr/>
            </a:pP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Вокал</a:t>
            </a: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Резьба по дереву </a:t>
            </a: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Будущий экономист</a:t>
            </a: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Музей. История школы </a:t>
            </a: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Робототехника </a:t>
            </a:r>
          </a:p>
          <a:p>
            <a:pPr lvl="0">
              <a:buClr>
                <a:srgbClr val="0BD0D9"/>
              </a:buClr>
              <a:defRPr/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split orient="vert" dir="in"/>
      </p:transition>
    </mc:Choice>
    <mc:Fallback xmlns="" xmlns:m="http://schemas.openxmlformats.org/officeDocument/2006/math" xmlns:w="http://schemas.openxmlformats.org/wordprocessingml/2006/main">
      <p:transition spd="slow" advClick="0" advTm="4000">
        <p:split orient="vert" dir="in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«Работа с родителями»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251520" y="908720"/>
            <a:ext cx="4680520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sz="2000" spc="4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Всероссийских</a:t>
            </a:r>
            <a:r>
              <a:rPr lang="ru-RU" sz="2000" spc="8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родительских</a:t>
            </a:r>
            <a:r>
              <a:rPr lang="ru-RU" sz="2000" spc="8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собраний по</a:t>
            </a:r>
            <a:r>
              <a:rPr lang="ru-RU" sz="2000" spc="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профориентации</a:t>
            </a:r>
            <a:r>
              <a:rPr lang="ru-RU" sz="2000" spc="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2023/2024</a:t>
            </a:r>
            <a:r>
              <a:rPr lang="ru-RU" sz="2000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учебном</a:t>
            </a:r>
            <a:r>
              <a:rPr lang="ru-RU" sz="20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на платформе «Билет в будущее(сроки сентябрь-ноябрь 2023г и февраль март 2024г).</a:t>
            </a:r>
          </a:p>
          <a:p>
            <a:pPr marL="0" indent="0">
              <a:spcBef>
                <a:spcPts val="93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 классных родительских собраний:</a:t>
            </a:r>
          </a:p>
          <a:p>
            <a:pPr marL="0" indent="0">
              <a:buNone/>
            </a:pPr>
            <a:r>
              <a:rPr lang="ru-RU" sz="2000" dirty="0" smtClean="0"/>
              <a:t>-«Важные аспекты профориентационной работы с обучающимися 8 класса школы-интерната»,</a:t>
            </a:r>
            <a:r>
              <a:rPr lang="en-US" sz="2000" dirty="0" smtClean="0"/>
              <a:t> </a:t>
            </a:r>
            <a:r>
              <a:rPr lang="ru-RU" sz="2000" dirty="0" smtClean="0"/>
              <a:t>октябрь 2023</a:t>
            </a:r>
          </a:p>
          <a:p>
            <a:pPr marL="0" indent="0">
              <a:buNone/>
            </a:pPr>
            <a:r>
              <a:rPr lang="ru-RU" sz="2000" dirty="0" smtClean="0"/>
              <a:t>«Готовимся вместе к ГИА» (9класс),</a:t>
            </a:r>
            <a:r>
              <a:rPr lang="en-US" sz="2000" dirty="0" smtClean="0"/>
              <a:t> </a:t>
            </a:r>
            <a:r>
              <a:rPr lang="ru-RU" sz="2000" dirty="0" smtClean="0"/>
              <a:t>декабрь 2023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И</a:t>
            </a:r>
            <a:r>
              <a:rPr lang="ru-RU" sz="2000" dirty="0" smtClean="0"/>
              <a:t>ндивидуальное </a:t>
            </a:r>
            <a:r>
              <a:rPr lang="ru-RU" sz="2000" dirty="0"/>
              <a:t>консультирование </a:t>
            </a:r>
            <a:r>
              <a:rPr lang="ru-RU" sz="2000" dirty="0" smtClean="0"/>
              <a:t>психологом и социальным педагогом  родителей обучающихся </a:t>
            </a:r>
            <a:r>
              <a:rPr lang="ru-RU" sz="2000" dirty="0"/>
              <a:t>(законных представителей) по вопросам склонностей, способностей, иных индивидуальных особенностей обучающихся, которые могут иметь значение в выборе ими будущей профессии.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6056" y="980728"/>
            <a:ext cx="3668216" cy="247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split orient="vert" dir="in"/>
      </p:transition>
    </mc:Choice>
    <mc:Fallback xmlns="" xmlns:m="http://schemas.openxmlformats.org/officeDocument/2006/math" xmlns:w="http://schemas.openxmlformats.org/wordprocessingml/2006/main">
      <p:transition spd="slow" advClick="0" advTm="4000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/>
              <a:t>Нормативно – правовое обеспечение профориентационной работы в образовательной организации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57200" y="1052736"/>
            <a:ext cx="8229600" cy="5271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 dirty="0"/>
              <a:t>  </a:t>
            </a:r>
            <a:r>
              <a:rPr lang="ru-RU" b="1" dirty="0"/>
              <a:t>Федеральные законы Российской Федерации</a:t>
            </a:r>
            <a:endParaRPr dirty="0"/>
          </a:p>
          <a:p>
            <a:pPr>
              <a:defRPr/>
            </a:pPr>
            <a:r>
              <a:rPr lang="ru-RU" dirty="0"/>
              <a:t>- Конституция РФ (Гл. 2);</a:t>
            </a:r>
            <a:endParaRPr dirty="0"/>
          </a:p>
          <a:p>
            <a:pPr>
              <a:defRPr/>
            </a:pPr>
            <a:r>
              <a:rPr lang="ru-RU" dirty="0"/>
              <a:t>- Поручение Президента РФ от 19.03.2011г N ПР.- 634;</a:t>
            </a:r>
            <a:endParaRPr dirty="0"/>
          </a:p>
          <a:p>
            <a:pPr>
              <a:defRPr/>
            </a:pPr>
            <a:r>
              <a:rPr lang="ru-RU" dirty="0"/>
              <a:t>- Поручение Правительства РФ от 26 июля 2011 N АЖ-П8-5284;</a:t>
            </a:r>
            <a:endParaRPr dirty="0"/>
          </a:p>
          <a:p>
            <a:pPr>
              <a:defRPr/>
            </a:pPr>
            <a:r>
              <a:rPr lang="ru-RU" dirty="0"/>
              <a:t>- Федеральный закон «Об образовании в Российской Федерации» от 29 декабря 2012г №273-ФЗ  </a:t>
            </a:r>
          </a:p>
          <a:p>
            <a:pPr marL="0" indent="0">
              <a:buNone/>
              <a:defRPr/>
            </a:pPr>
            <a:r>
              <a:rPr lang="ru-RU" dirty="0"/>
              <a:t>     Статья 66 ч.3 регламентирует, что содержание среднего общего образования профессионально ориентировано и направлено, в том числе, на подготовку обучающегося к самостоятельному жизненному выбору и началу профессиональной деятельности; </a:t>
            </a:r>
          </a:p>
          <a:p>
            <a:pPr marL="0" indent="0">
              <a:buNone/>
              <a:defRPr/>
            </a:pPr>
            <a:r>
              <a:rPr lang="ru-RU" dirty="0"/>
              <a:t>     Статья 42 Закона об образовании делегирует оказание помощи обучающимся в профориентации, получении профессии и социальной адаптации центрам психолого-педагогической, медицинской и социальной помощи, создаваемым органами местного самоуправления;</a:t>
            </a:r>
            <a:endParaRPr dirty="0"/>
          </a:p>
          <a:p>
            <a:pPr>
              <a:defRPr/>
            </a:pPr>
            <a:r>
              <a:rPr lang="ru-RU" dirty="0"/>
              <a:t>- Федеральный закон от 24.07.1998 N 124-ФЗ "Об основных гарантиях прав ребенка в РФ";</a:t>
            </a:r>
            <a:endParaRPr dirty="0"/>
          </a:p>
          <a:p>
            <a:pPr>
              <a:defRPr/>
            </a:pPr>
            <a:r>
              <a:rPr lang="ru-RU" dirty="0"/>
              <a:t>- Трудовой кодекс РФ;</a:t>
            </a:r>
            <a:endParaRPr dirty="0"/>
          </a:p>
          <a:p>
            <a:pPr>
              <a:defRPr/>
            </a:pPr>
            <a:r>
              <a:rPr lang="ru-RU" dirty="0"/>
              <a:t>- Федеральный закон от 19.04.1991 No1032-1 (ред. от 02.07.2013 No185-ФЗ)</a:t>
            </a:r>
            <a:endParaRPr dirty="0"/>
          </a:p>
          <a:p>
            <a:pPr marL="0" indent="0">
              <a:buNone/>
              <a:defRPr/>
            </a:pPr>
            <a:r>
              <a:rPr lang="ru-RU" dirty="0"/>
              <a:t>«О занятости населения в РФ».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split orient="vert" dir="in"/>
      </p:transition>
    </mc:Choice>
    <mc:Fallback xmlns="" xmlns:m="http://schemas.openxmlformats.org/officeDocument/2006/math" xmlns:w="http://schemas.openxmlformats.org/wordprocessingml/2006/main">
      <p:transition spd="slow" advClick="0" advTm="4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marL="274320" lvl="0" indent="-274320" algn="ctr"/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минимум</a:t>
            </a:r>
            <a:r>
              <a:rPr lang="ru-RU" sz="4400" dirty="0">
                <a:solidFill>
                  <a:prstClr val="black"/>
                </a:solidFill>
                <a:latin typeface="T3Font_1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T3Font_1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рекомендует к использованию в школах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сентября 2023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Единую модель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профориентации,разработанную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платформе «Билет в будущее» для 6-11 классов.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основу модели закладывается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минимум» (далее-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Профминимум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универсальный набор инструментов для проведения мероприятий по профориентации.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Школам предложено на выбор 3 уровня реализации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Профминимума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ГКОУ ВО «Санаторная школа-интернат…»  реализуется базовый уровень(не менее 40 часов в учебном году) по следующим направлениям: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профминимума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организации, осуществляющей образовательную деятельность по адаптированным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основным общеобразовательным программам, принимается самой организацией по согласованию с органом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исполнительной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власти субъекта Российской Федерации, осуществляющим государственное управление в сфере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8" y="3212976"/>
            <a:ext cx="87185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41763"/>
            <a:ext cx="8712968" cy="599960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-уроки общеобразовательного цикла, включающие элемент значимости учебного предмета для профессиональной деятельности.</a:t>
            </a:r>
          </a:p>
          <a:p>
            <a:r>
              <a:rPr lang="ru-RU" sz="2000" dirty="0" smtClean="0"/>
              <a:t>Разработаны </a:t>
            </a:r>
            <a:r>
              <a:rPr lang="ru-RU" sz="2000" dirty="0" err="1" smtClean="0"/>
              <a:t>профориентационные</a:t>
            </a:r>
            <a:r>
              <a:rPr lang="ru-RU" sz="2000" dirty="0" smtClean="0"/>
              <a:t> материалы к учебным предметам общеобразовательного цикла.</a:t>
            </a:r>
          </a:p>
          <a:p>
            <a:r>
              <a:rPr lang="ru-RU" sz="2000" dirty="0" smtClean="0"/>
              <a:t>Для реализации </a:t>
            </a:r>
            <a:r>
              <a:rPr lang="ru-RU" sz="2000" dirty="0" err="1" smtClean="0"/>
              <a:t>профминимума</a:t>
            </a:r>
            <a:r>
              <a:rPr lang="ru-RU" sz="2000" dirty="0" smtClean="0"/>
              <a:t> предусмотрены часы профориентационной деятельности в рамках предметных уроков (изучаются как отдельные темы,</a:t>
            </a:r>
            <a:r>
              <a:rPr lang="en-US" sz="2000" dirty="0" smtClean="0"/>
              <a:t> </a:t>
            </a:r>
            <a:r>
              <a:rPr lang="ru-RU" sz="2000" dirty="0" smtClean="0"/>
              <a:t>так и педагоги интегрируют вопросы профориентационной  тематики в урок)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848872" cy="62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3284984"/>
            <a:ext cx="3600400" cy="33123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Предметы для 1-4 классов: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-русский язык,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-математика,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литературное чтение,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-окружающий мир,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-технология,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-иностранный язык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2020" y="3284984"/>
            <a:ext cx="3924436" cy="33123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Предметы для </a:t>
            </a:r>
            <a:r>
              <a:rPr lang="ru-RU" b="1" dirty="0" smtClean="0">
                <a:solidFill>
                  <a:prstClr val="black"/>
                </a:solidFill>
              </a:rPr>
              <a:t>5-9 </a:t>
            </a:r>
            <a:r>
              <a:rPr lang="ru-RU" b="1" dirty="0">
                <a:solidFill>
                  <a:prstClr val="black"/>
                </a:solidFill>
              </a:rPr>
              <a:t>классов: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-русский язык,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-математика,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литературное </a:t>
            </a:r>
            <a:r>
              <a:rPr lang="ru-RU" dirty="0">
                <a:solidFill>
                  <a:prstClr val="black"/>
                </a:solidFill>
              </a:rPr>
              <a:t>чтение,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-окружающий мир,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-технология,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-иностранный </a:t>
            </a:r>
            <a:r>
              <a:rPr lang="ru-RU" dirty="0" smtClean="0">
                <a:solidFill>
                  <a:prstClr val="black"/>
                </a:solidFill>
              </a:rPr>
              <a:t>язык,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ИЗО,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биология,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химия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география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история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неурочная деятельность»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3970784" cy="1080120"/>
          </a:xfrm>
        </p:spPr>
        <p:txBody>
          <a:bodyPr/>
          <a:lstStyle/>
          <a:p>
            <a:r>
              <a:rPr lang="ru-RU" sz="2000" dirty="0" smtClean="0"/>
              <a:t>Курс внеурочной деятельности в 1-4 классах «Мир профессий»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6016" y="764704"/>
            <a:ext cx="3816424" cy="1440160"/>
          </a:xfrm>
        </p:spPr>
        <p:txBody>
          <a:bodyPr>
            <a:normAutofit/>
          </a:bodyPr>
          <a:lstStyle/>
          <a:p>
            <a:r>
              <a:rPr lang="ru-RU" sz="2000" dirty="0"/>
              <a:t>Курс внеурочной деятельности в </a:t>
            </a:r>
            <a:r>
              <a:rPr lang="ru-RU" sz="2000" dirty="0" smtClean="0"/>
              <a:t>5-9 </a:t>
            </a:r>
            <a:r>
              <a:rPr lang="ru-RU" sz="2000" dirty="0"/>
              <a:t>классах </a:t>
            </a:r>
            <a:r>
              <a:rPr lang="ru-RU" sz="2000" dirty="0" smtClean="0"/>
              <a:t>«Профессиональная перспектива»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3826768" cy="4587504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курса реализуется на уровне одного класса в течение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четырех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учебных лет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(1-4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классы) и рассчитана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135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 класс-33ч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класс-34ч,3класс-34ч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класс-34ч)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курса: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-формирование у обучающихся знаний о мире профессий и создание условий для успешной профориентации младших подростков в будущем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4608512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Программа курса реализуется на уровне одного класса в течение пяти учебных лет (5-9 классы) и рассчитана на 170 часов (5 класс-34ч, 6 класс-34ч,7класс-34ч, 8 класс-34ч,9 класс-34ч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Clr>
                <a:srgbClr val="0BD0D9"/>
              </a:buClr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курса: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-познание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себя, своих мотивов, устремлений, склонностей в сфере выбора профессии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-формирование готовности к профессиональному самоопределению, планирование жизненного и профессионального пути,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-поддержание мотивации обучающегося к осуществлению трудовой деятельности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Диагностика и консультирование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258816" cy="544620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рамках изучения курса внеурочной деятельности  «Профперспектива» предусмотрена  диагностика обучающихся  с использованием онлайн-ресурсов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proforientator.ru, psyhtest.ru moeobrazovanie.ru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других).: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«Личность и профессии», «Профперспектива», «Профили занятий», «Гуманитарий или технарь», «Тест на профессию: врач,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дизайнер,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экономист,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 сайте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proforientator.ru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-выявление </a:t>
            </a:r>
            <a:r>
              <a:rPr lang="ru-RU" sz="1800" dirty="0">
                <a:solidFill>
                  <a:prstClr val="black"/>
                </a:solidFill>
              </a:rPr>
              <a:t>предрасположенности человека к определенному типу </a:t>
            </a:r>
            <a:r>
              <a:rPr lang="ru-RU" sz="1800" dirty="0" smtClean="0">
                <a:solidFill>
                  <a:prstClr val="black"/>
                </a:solidFill>
              </a:rPr>
              <a:t>профессий, методика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«Дифференциально-диагностический опросник» (автор Е.А. Климов ),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-определение типа личности  (автор Дж.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Голланд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-выявление профессиональных склонностей (автор Л.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Йовайши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-определение типа темперамента (личностный опросник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Айзенка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 т д.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940151" y="1171957"/>
            <a:ext cx="1368153" cy="139294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6925"/>
            <a:ext cx="32423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684836" y="836712"/>
            <a:ext cx="2225675" cy="29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19256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57199" y="423332"/>
            <a:ext cx="8229600" cy="610201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 marL="0" indent="0" algn="l">
              <a:buNone/>
              <a:defRPr/>
            </a:pPr>
            <a:r>
              <a:rPr lang="ru-RU" sz="8000" b="1" dirty="0" smtClean="0"/>
              <a:t>В течение учебного года предусмотрена диагностика способностей обучающихся педагогом-психологом:</a:t>
            </a:r>
          </a:p>
          <a:p>
            <a:pPr marL="0" indent="0" algn="l">
              <a:buNone/>
              <a:defRPr/>
            </a:pPr>
            <a:endParaRPr lang="ru-RU" sz="8000" b="1" dirty="0" smtClean="0"/>
          </a:p>
          <a:p>
            <a:pPr algn="l">
              <a:defRPr/>
            </a:pPr>
            <a:endParaRPr sz="3600" dirty="0" smtClean="0"/>
          </a:p>
          <a:p>
            <a:pPr algn="l"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r>
              <a:rPr lang="ru-RU" sz="7200" dirty="0"/>
              <a:t>диагностика профессиональных склонностей и интересов( методика "Оценка профессиональной </a:t>
            </a:r>
            <a:r>
              <a:rPr lang="ru-RU" sz="7200" dirty="0" smtClean="0"/>
              <a:t>идентичности" </a:t>
            </a:r>
            <a:r>
              <a:rPr lang="ru-RU" sz="7200" dirty="0"/>
              <a:t>А.А. </a:t>
            </a:r>
            <a:r>
              <a:rPr lang="ru-RU" sz="7200" dirty="0" err="1"/>
              <a:t>Азбель</a:t>
            </a:r>
            <a:r>
              <a:rPr lang="ru-RU" sz="7200" dirty="0"/>
              <a:t>, А. Г. </a:t>
            </a:r>
            <a:r>
              <a:rPr lang="ru-RU" sz="7200" dirty="0" err="1"/>
              <a:t>Грецов</a:t>
            </a:r>
            <a:r>
              <a:rPr lang="ru-RU" sz="7200" dirty="0" smtClean="0"/>
              <a:t>)</a:t>
            </a:r>
          </a:p>
          <a:p>
            <a:pPr algn="l"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endParaRPr sz="7200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r>
              <a:rPr lang="ru-RU" sz="7200" dirty="0"/>
              <a:t> диагностика коммуникативных и организаторских склонностей ( тест "Коммуникативные и организаторские склонности" В.В. Синявский, В. А. </a:t>
            </a:r>
            <a:r>
              <a:rPr lang="ru-RU" sz="7200" dirty="0" err="1"/>
              <a:t>Федорошин</a:t>
            </a:r>
            <a:r>
              <a:rPr lang="ru-RU" sz="7200" dirty="0"/>
              <a:t> (КОС</a:t>
            </a:r>
            <a:r>
              <a:rPr lang="ru-RU" sz="7200" dirty="0" smtClean="0"/>
              <a:t>));</a:t>
            </a:r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endParaRPr sz="7200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r>
              <a:rPr lang="ru-RU" sz="7200" dirty="0"/>
              <a:t>выявление личностных особенностей( определение темперамента Г. </a:t>
            </a:r>
            <a:r>
              <a:rPr lang="ru-RU" sz="7200" dirty="0" err="1"/>
              <a:t>Айзенк</a:t>
            </a:r>
            <a:r>
              <a:rPr lang="ru-RU" sz="7200" dirty="0" smtClean="0"/>
              <a:t>);</a:t>
            </a:r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endParaRPr sz="7200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r>
              <a:rPr lang="ru-RU" sz="7200" dirty="0"/>
              <a:t>диагностика уровня интеллекта( матрицы Дж. </a:t>
            </a:r>
            <a:r>
              <a:rPr lang="ru-RU" sz="7200" dirty="0" err="1"/>
              <a:t>Равена</a:t>
            </a:r>
            <a:r>
              <a:rPr lang="ru-RU" sz="7200" dirty="0" smtClean="0"/>
              <a:t>)</a:t>
            </a:r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endParaRPr sz="7200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r>
              <a:rPr lang="ru-RU" sz="7200" dirty="0"/>
              <a:t>диагностика сфер интересов ( методика </a:t>
            </a:r>
            <a:r>
              <a:rPr lang="ru-RU" sz="7200" dirty="0" smtClean="0"/>
              <a:t>"Карта </a:t>
            </a:r>
            <a:r>
              <a:rPr lang="ru-RU" sz="7200" dirty="0"/>
              <a:t>интересов" в модификации О. Г. Филимоновой</a:t>
            </a:r>
            <a:r>
              <a:rPr lang="ru-RU" sz="7200" dirty="0" smtClean="0"/>
              <a:t>).</a:t>
            </a:r>
            <a:endParaRPr lang="en-US" sz="7200" dirty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endParaRPr lang="en-US" sz="7200" dirty="0" smtClean="0"/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r>
              <a:rPr lang="ru-RU" sz="7200" dirty="0" smtClean="0"/>
              <a:t>Диагностика </a:t>
            </a:r>
            <a:r>
              <a:rPr lang="ru-RU" sz="7200" dirty="0"/>
              <a:t>направлена на измерение индивидуальных свойств и качеств подростка, прямо или косвенно связанных с выбором профессиональных и образовательных траекторий.</a:t>
            </a:r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/>
              <a:buChar char="Ø"/>
              <a:defRPr/>
            </a:pPr>
            <a:endParaRPr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split orient="vert" dir="in"/>
      </p:transition>
    </mc:Choice>
    <mc:Fallback xmlns="" xmlns:m="http://schemas.openxmlformats.org/officeDocument/2006/math" xmlns:w="http://schemas.openxmlformats.org/wordprocessingml/2006/main">
      <p:transition spd="slow" advClick="0" advTm="4000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Направление  «Воспитательная работа»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320480" cy="5812035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Модуль «Профориентация программы воспитания»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-проведение циклов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часов, 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совместное с педагогами изучение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прохождение онлайн-курсов профориентационной направленности,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-участие в работе всероссийских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проектов,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-посещение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выставок, ярмарок профессий, тематических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парков, дней открытых дверей в организациях профессионального, высшего образования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игры (игры-симуляции, деловые игры,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кейсы), расширяющие знания о профессиях, способах выбора профессий, особенностях, условиях разной профессиональной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080" y="1052736"/>
            <a:ext cx="3240358" cy="2232248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3123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4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prstClr val="black"/>
                </a:solidFill>
              </a:rPr>
              <a:t>Направление  «Воспитательная работа»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402832" cy="5662229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учреждения СПО города и области: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Мстерский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институт лаковой миниатюрной живописи им. Ф.А.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Модорова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(8-9 класс, октябрь 2023),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 Ковровский медицинский колледж 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класс,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2023г)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 Муромский педагогический колледж (8-9 класс, ноябрь 2023)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 ВТЭК (запланировано посещение во 2-м полугодии)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Никологорский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аграрно-промышленный колледж (запланировано посещение во 2-м полугодии) </a:t>
            </a:r>
          </a:p>
          <a:p>
            <a:pPr marL="0" lvl="0" indent="0">
              <a:buClr>
                <a:srgbClr val="0BD0D9"/>
              </a:buClr>
              <a:buNone/>
            </a:pPr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представителями разных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профессий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700" b="1" dirty="0" smtClean="0">
                <a:solidFill>
                  <a:prstClr val="black"/>
                </a:solidFill>
              </a:rPr>
              <a:t> </a:t>
            </a:r>
            <a:endParaRPr lang="ru-RU" sz="17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764704"/>
            <a:ext cx="3412288" cy="26642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412288" cy="23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40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1159</Words>
  <Application>Microsoft Office PowerPoint</Application>
  <DocSecurity>0</DocSecurity>
  <PresentationFormat>Экран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Организация профориентационной работы с воспитанниками школы – интерната в рамках новой модели профориентации (в соответствии с письмом от 01.06.2023 г. № АБ-2324/05 «О внедрении Единой модели профессиональной ориентации»)</vt:lpstr>
      <vt:lpstr>Нормативно – правовое обеспечение профориентационной работы в образовательной организации</vt:lpstr>
      <vt:lpstr>  Профориентационный минимум </vt:lpstr>
      <vt:lpstr>Презентация PowerPoint</vt:lpstr>
      <vt:lpstr> Направление «Внеурочная деятельность»</vt:lpstr>
      <vt:lpstr>Диагностика и консультирование</vt:lpstr>
      <vt:lpstr>      </vt:lpstr>
      <vt:lpstr> Направление  «Воспитательная работа»</vt:lpstr>
      <vt:lpstr>Направление  «Воспитательная работа»</vt:lpstr>
      <vt:lpstr> Направление «Дополнительное образование»</vt:lpstr>
      <vt:lpstr>Направление «Работа с родителями»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последнее время  медработников перестали уважать как это было раньше</dc:title>
  <dc:creator>вика</dc:creator>
  <cp:lastModifiedBy>1</cp:lastModifiedBy>
  <cp:revision>75</cp:revision>
  <dcterms:created xsi:type="dcterms:W3CDTF">2012-03-27T06:43:04Z</dcterms:created>
  <dcterms:modified xsi:type="dcterms:W3CDTF">2024-11-19T07:54:09Z</dcterms:modified>
  <dc:identifier/>
  <dc:language/>
  <cp:version/>
</cp:coreProperties>
</file>